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30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319" r:id="rId21"/>
    <p:sldId id="277" r:id="rId22"/>
    <p:sldId id="303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78" r:id="rId32"/>
    <p:sldId id="279" r:id="rId33"/>
    <p:sldId id="305" r:id="rId34"/>
    <p:sldId id="308" r:id="rId35"/>
    <p:sldId id="309" r:id="rId36"/>
    <p:sldId id="310" r:id="rId37"/>
    <p:sldId id="311" r:id="rId38"/>
    <p:sldId id="312" r:id="rId39"/>
    <p:sldId id="313" r:id="rId40"/>
    <p:sldId id="315" r:id="rId41"/>
    <p:sldId id="316" r:id="rId42"/>
    <p:sldId id="317" r:id="rId43"/>
    <p:sldId id="318" r:id="rId44"/>
    <p:sldId id="290" r:id="rId45"/>
    <p:sldId id="291" r:id="rId46"/>
    <p:sldId id="292" r:id="rId47"/>
    <p:sldId id="320" r:id="rId48"/>
    <p:sldId id="304" r:id="rId49"/>
    <p:sldId id="293" r:id="rId50"/>
    <p:sldId id="273" r:id="rId51"/>
    <p:sldId id="294" r:id="rId52"/>
    <p:sldId id="295" r:id="rId53"/>
    <p:sldId id="296" r:id="rId54"/>
    <p:sldId id="297" r:id="rId55"/>
    <p:sldId id="298" r:id="rId56"/>
    <p:sldId id="300" r:id="rId57"/>
    <p:sldId id="301" r:id="rId58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Luttenton" initials="ML" lastIdx="4" clrIdx="0">
    <p:extLst>
      <p:ext uri="{19B8F6BF-5375-455C-9EA6-DF929625EA0E}">
        <p15:presenceInfo xmlns:p15="http://schemas.microsoft.com/office/powerpoint/2012/main" userId="S-1-5-21-2644706083-2043571641-1279649182-2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0" autoAdjust="0"/>
    <p:restoredTop sz="94660"/>
  </p:normalViewPr>
  <p:slideViewPr>
    <p:cSldViewPr>
      <p:cViewPr varScale="1">
        <p:scale>
          <a:sx n="105" d="100"/>
          <a:sy n="105" d="100"/>
        </p:scale>
        <p:origin x="105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7323"/>
    </p:cViewPr>
  </p:sorterViewPr>
  <p:notesViewPr>
    <p:cSldViewPr>
      <p:cViewPr varScale="1">
        <p:scale>
          <a:sx n="83" d="100"/>
          <a:sy n="83" d="100"/>
        </p:scale>
        <p:origin x="316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7072"/>
          </a:xfrm>
          <a:prstGeom prst="rect">
            <a:avLst/>
          </a:prstGeom>
        </p:spPr>
        <p:txBody>
          <a:bodyPr vert="horz" lIns="93315" tIns="46658" rIns="93315" bIns="4665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3" y="1"/>
            <a:ext cx="3043343" cy="467072"/>
          </a:xfrm>
          <a:prstGeom prst="rect">
            <a:avLst/>
          </a:prstGeom>
        </p:spPr>
        <p:txBody>
          <a:bodyPr vert="horz" lIns="93315" tIns="46658" rIns="93315" bIns="46658" rtlCol="0"/>
          <a:lstStyle>
            <a:lvl1pPr algn="r">
              <a:defRPr sz="1200"/>
            </a:lvl1pPr>
          </a:lstStyle>
          <a:p>
            <a:fld id="{F17F63E6-B520-41F7-ABF9-691976DB764D}" type="datetimeFigureOut">
              <a:rPr lang="en-US" smtClean="0"/>
              <a:t>9/17/2018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1"/>
            <a:ext cx="3043343" cy="467071"/>
          </a:xfrm>
          <a:prstGeom prst="rect">
            <a:avLst/>
          </a:prstGeom>
        </p:spPr>
        <p:txBody>
          <a:bodyPr vert="horz" lIns="93315" tIns="46658" rIns="93315" bIns="4665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3" y="8842031"/>
            <a:ext cx="3043343" cy="467071"/>
          </a:xfrm>
          <a:prstGeom prst="rect">
            <a:avLst/>
          </a:prstGeom>
        </p:spPr>
        <p:txBody>
          <a:bodyPr vert="horz" lIns="93315" tIns="46658" rIns="93315" bIns="46658" rtlCol="0" anchor="b"/>
          <a:lstStyle>
            <a:lvl1pPr algn="r">
              <a:defRPr sz="1200"/>
            </a:lvl1pPr>
          </a:lstStyle>
          <a:p>
            <a:fld id="{1C214F3A-30E6-40AB-BF97-E7FCDCF079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25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238" cy="466725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1"/>
            <a:ext cx="3043238" cy="466725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FDEF8096-9985-47FB-AF7A-DD4970B56337}" type="datetimeFigureOut">
              <a:rPr lang="en-US" smtClean="0"/>
              <a:t>9/17/2018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4918654E-5F00-4B84-9707-C139BD06FC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8654E-5F00-4B84-9707-C139BD06FCF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3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8654E-5F00-4B84-9707-C139BD06FCF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4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8654E-5F00-4B84-9707-C139BD06FCF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6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8654E-5F00-4B84-9707-C139BD06FCF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3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A0C273C-3718-423F-9505-CF5691764696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53B5E6C-A250-49FA-8188-E02E6E3F0DE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financialaid/tuition-fees-68.ht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responsible-conduct-of-research-requirements-88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su.edu/iacuc/" TargetMode="External"/><Relationship Id="rId2" Type="http://schemas.openxmlformats.org/officeDocument/2006/relationships/hyperlink" Target="https://www.gvsu.edu/hrr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vsu.edu/rci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rcr/publication-practices-16.ht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policies/policy.htm?policyId=7D843ECD-CF7B-B6B7-4D6440CABB997BD0&amp;search=Intellectual%20Propert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thesis-and-dissertation-information-35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presidential-research-grants-33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gradschool@gvsu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cms4/asset/777A03CA-E5D1-90B3-8FF97B7EA6E9ECB3/guidelines_-_preparation_of_theses_and_dissertations_18-19_v9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graduate-writing-resources-96.htm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arison_of_reference_management_software" TargetMode="External"/><Relationship Id="rId2" Type="http://schemas.openxmlformats.org/officeDocument/2006/relationships/hyperlink" Target="https://www.gvsu.edu/gs/graduate-writing-resources-96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graduate-writing-resources-96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graduate-writing-resources-96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wc/writing-for-grad-school-95.ht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cms4/asset/777A03CA-E5D1-90B3-8FF97B7EA6E9ECB3/tips_for_preparing_for_your_thesis_or_project_18-19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cms4/asset/CC3BFEEB-C364-E1A1-A5390F221AC0FD2D/brainstorming-with-comic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thesis-and-dissertation-information-35.ht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library/sc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rcr/publication-practices-16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academic-conference-fund-29.ht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graduate-student-resources-30.ht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wc/graduate-student-services-84.ht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scc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speechlab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su.edu/library/km/" TargetMode="External"/><Relationship Id="rId2" Type="http://schemas.openxmlformats.org/officeDocument/2006/relationships/hyperlink" Target="https://www.gvsu.edu/library/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datainquirylab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jennifer-palm-20.ht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policies-and-procedures-58.ht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vsu.edu/gs/thesis-and-dissertation-information-35.ht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990600"/>
            <a:ext cx="7851648" cy="2209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Thesis and Dissertation</a:t>
            </a:r>
            <a:r>
              <a:rPr lang="en-US" dirty="0"/>
              <a:t> </a:t>
            </a:r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038600"/>
            <a:ext cx="7854696" cy="1752600"/>
          </a:xfrm>
        </p:spPr>
        <p:txBody>
          <a:bodyPr>
            <a:normAutofit fontScale="70000" lnSpcReduction="20000"/>
          </a:bodyPr>
          <a:lstStyle/>
          <a:p>
            <a:pPr marR="0" algn="ctr"/>
            <a:r>
              <a:rPr lang="en-US" dirty="0" smtClean="0"/>
              <a:t>Jeffrey A. Potteiger, Ph.D., FACSM</a:t>
            </a:r>
          </a:p>
          <a:p>
            <a:pPr marR="0" algn="ctr"/>
            <a:r>
              <a:rPr lang="en-US" dirty="0" smtClean="0"/>
              <a:t>Dean of The Graduate School</a:t>
            </a:r>
          </a:p>
          <a:p>
            <a:pPr marR="0" algn="ctr"/>
            <a:endParaRPr lang="en-US" dirty="0" smtClean="0"/>
          </a:p>
          <a:p>
            <a:pPr marR="0" algn="ctr"/>
            <a:r>
              <a:rPr lang="en-US" dirty="0" smtClean="0"/>
              <a:t>Mark Luttenton, Ph.D.</a:t>
            </a:r>
          </a:p>
          <a:p>
            <a:pPr marR="0" algn="ctr"/>
            <a:r>
              <a:rPr lang="en-US" dirty="0" smtClean="0"/>
              <a:t>Associate Dean of the Graduate School</a:t>
            </a:r>
          </a:p>
          <a:p>
            <a:pPr marR="0" algn="ctr"/>
            <a:r>
              <a:rPr lang="en-US" dirty="0" smtClean="0"/>
              <a:t>Grand Valley State University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Credit </a:t>
            </a:r>
            <a:r>
              <a:rPr lang="en-US" sz="4000" dirty="0" smtClean="0"/>
              <a:t>hour fees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www.gvsu.edu/financialaid/tuition-fees-68.htm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RCR Training </a:t>
            </a:r>
            <a:r>
              <a:rPr lang="en-US" sz="4000" dirty="0" smtClean="0"/>
              <a:t>requirement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0386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www.gvsu.edu/gs/responsible-conduct-of-research-requirements-88.htm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Human, animal, biosafety, laser, and radiation safety committee </a:t>
            </a:r>
            <a:r>
              <a:rPr lang="en-US" sz="4000" dirty="0" smtClean="0"/>
              <a:t>review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910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://www.gvsu.edu/hrrc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>
              <a:hlinkClick r:id="rId3"/>
            </a:endParaRPr>
          </a:p>
          <a:p>
            <a:pPr algn="ctr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://www.gvsu.edu/iacuc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algn="ctr"/>
            <a:r>
              <a:rPr lang="en-US" dirty="0">
                <a:hlinkClick r:id="rId4"/>
              </a:rPr>
              <a:t>https://www.gvsu.edu/rci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 </a:t>
            </a:r>
            <a:r>
              <a:rPr lang="en-US" sz="4000" dirty="0" smtClean="0"/>
              <a:t>misconduct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</a:t>
            </a:r>
            <a:r>
              <a:rPr lang="en-US" sz="2400" u="sng" dirty="0"/>
              <a:t>fabrication</a:t>
            </a:r>
            <a:r>
              <a:rPr lang="en-US" sz="2400" dirty="0"/>
              <a:t>, </a:t>
            </a:r>
            <a:r>
              <a:rPr lang="en-US" sz="2400" u="sng" dirty="0"/>
              <a:t>falsification</a:t>
            </a:r>
            <a:r>
              <a:rPr lang="en-US" sz="2400" dirty="0"/>
              <a:t>, or </a:t>
            </a:r>
            <a:r>
              <a:rPr lang="en-US" sz="2400" u="sng" dirty="0"/>
              <a:t>plagiarism</a:t>
            </a:r>
            <a:r>
              <a:rPr lang="en-US" sz="2400" dirty="0"/>
              <a:t> in proposing, performing, or reviewing research, or in reporting research </a:t>
            </a:r>
            <a:r>
              <a:rPr lang="en-US" sz="2400" dirty="0" smtClean="0"/>
              <a:t>results</a:t>
            </a:r>
          </a:p>
          <a:p>
            <a:r>
              <a:rPr lang="en-US" sz="2400" dirty="0" smtClean="0"/>
              <a:t>Engaging in </a:t>
            </a:r>
            <a:r>
              <a:rPr lang="en-US" sz="2400" dirty="0"/>
              <a:t>ordering, advising or suggesting that subordinates engage in misconduct in research, scholarship or creative </a:t>
            </a:r>
            <a:r>
              <a:rPr lang="en-US" sz="2400" dirty="0" smtClean="0"/>
              <a:t>activities</a:t>
            </a:r>
          </a:p>
          <a:p>
            <a:r>
              <a:rPr lang="en-US" sz="2400" dirty="0" smtClean="0"/>
              <a:t>Does </a:t>
            </a:r>
            <a:r>
              <a:rPr lang="en-US" sz="2400" dirty="0"/>
              <a:t>not include honest error or differences of </a:t>
            </a:r>
            <a:r>
              <a:rPr lang="en-US" sz="2400" dirty="0" smtClean="0"/>
              <a:t>opinion</a:t>
            </a:r>
          </a:p>
          <a:p>
            <a:r>
              <a:rPr lang="en-US" sz="2400" dirty="0" smtClean="0"/>
              <a:t>Does </a:t>
            </a:r>
            <a:r>
              <a:rPr lang="en-US" sz="2400" dirty="0"/>
              <a:t>not cover authorship disputes unless they involve </a:t>
            </a:r>
            <a:r>
              <a:rPr lang="en-US" sz="2400" dirty="0" smtClean="0"/>
              <a:t>plagiarism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148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 and publication </a:t>
            </a:r>
            <a:r>
              <a:rPr lang="en-US" sz="4000" dirty="0" smtClean="0"/>
              <a:t>policies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0386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www.gvsu.edu/rcr/publication-practices-16.htm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8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76200"/>
            <a:ext cx="8418576" cy="185928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University Policy 4.1.10.2 Rights in published material, inventions, and secret </a:t>
            </a:r>
            <a:r>
              <a:rPr lang="en-US" sz="4000" dirty="0" smtClean="0"/>
              <a:t>processes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038600"/>
          </a:xfrm>
        </p:spPr>
        <p:txBody>
          <a:bodyPr/>
          <a:lstStyle/>
          <a:p>
            <a:r>
              <a:rPr lang="en-US" dirty="0"/>
              <a:t>Students and faculty have rights to intellectual property that has been developed in the course of the educational process</a:t>
            </a: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www.gvsu.edu/policies/policy.htm?policyId=7D843ECD-CF7B-B6B7-4D6440CABB997BD0&amp;search=Intellectual%20Property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5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Time frame and </a:t>
            </a:r>
            <a:r>
              <a:rPr lang="en-US" sz="4000" dirty="0" smtClean="0"/>
              <a:t>deadlines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workable schedule that will allow you to meet the deadlines</a:t>
            </a: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www.gvsu.edu/gs/thesis-and-dissertation-information-35.htm</a:t>
            </a:r>
            <a:r>
              <a:rPr lang="en-US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0987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Funding support for graduate </a:t>
            </a:r>
            <a:r>
              <a:rPr lang="en-US" sz="4000" dirty="0" smtClean="0"/>
              <a:t>students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support exists to help with research and scholarship</a:t>
            </a: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www.gvsu.edu/gs/presidential-research-grants-33.htm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22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Responsibilities – student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Know </a:t>
            </a:r>
            <a:r>
              <a:rPr lang="en-US" sz="2400" dirty="0"/>
              <a:t>the program </a:t>
            </a:r>
            <a:r>
              <a:rPr lang="en-US" sz="2400" dirty="0" smtClean="0"/>
              <a:t>requirements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dentify </a:t>
            </a:r>
            <a:r>
              <a:rPr lang="en-US" sz="2400" dirty="0"/>
              <a:t>a graduate faculty member to serve as the Committee </a:t>
            </a:r>
            <a:r>
              <a:rPr lang="en-US" sz="2400" dirty="0" smtClean="0"/>
              <a:t>Chairperson</a:t>
            </a:r>
          </a:p>
          <a:p>
            <a:r>
              <a:rPr lang="en-US" sz="2400" dirty="0" smtClean="0"/>
              <a:t>Work with </a:t>
            </a:r>
            <a:r>
              <a:rPr lang="en-US" sz="2400" dirty="0"/>
              <a:t>the </a:t>
            </a:r>
            <a:r>
              <a:rPr lang="en-US" sz="2400" dirty="0" smtClean="0"/>
              <a:t>Chairperson </a:t>
            </a:r>
            <a:r>
              <a:rPr lang="en-US" sz="2400" dirty="0"/>
              <a:t>to identify </a:t>
            </a:r>
            <a:r>
              <a:rPr lang="en-US" sz="2400" dirty="0" smtClean="0"/>
              <a:t>graduate </a:t>
            </a:r>
            <a:r>
              <a:rPr lang="en-US" sz="2400" dirty="0"/>
              <a:t>faculty who would make meaningful contributions to the development and completion of a thesis or </a:t>
            </a:r>
            <a:r>
              <a:rPr lang="en-US" sz="2400" dirty="0" smtClean="0"/>
              <a:t>dissertation</a:t>
            </a:r>
          </a:p>
          <a:p>
            <a:r>
              <a:rPr lang="en-US" sz="2400" dirty="0" smtClean="0"/>
              <a:t>Fulfill </a:t>
            </a:r>
            <a:r>
              <a:rPr lang="en-US" sz="2400" dirty="0"/>
              <a:t>the expectations of the </a:t>
            </a:r>
            <a:r>
              <a:rPr lang="en-US" sz="2400" dirty="0" smtClean="0"/>
              <a:t>Committee </a:t>
            </a:r>
            <a:r>
              <a:rPr lang="en-US" sz="2400" dirty="0"/>
              <a:t>in regards to deadlines, completion of </a:t>
            </a:r>
            <a:r>
              <a:rPr lang="en-US" sz="2400" dirty="0" smtClean="0"/>
              <a:t>necessary forms </a:t>
            </a:r>
            <a:r>
              <a:rPr lang="en-US" sz="2400" dirty="0"/>
              <a:t>and approvals, and the responsible conduct of scholarly or creative work with academic </a:t>
            </a:r>
            <a:r>
              <a:rPr lang="en-US" sz="2400" dirty="0" smtClean="0"/>
              <a:t>integrity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efend all </a:t>
            </a:r>
            <a:r>
              <a:rPr lang="en-US" sz="2400" dirty="0"/>
              <a:t>decisions regarding the purpose of the study, methodology, interpretation of results, and conclusions in a public defense that includes the </a:t>
            </a:r>
            <a:r>
              <a:rPr lang="en-US" sz="2400" dirty="0" smtClean="0"/>
              <a:t>Committee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47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Responsibilities – committee chair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Primary </a:t>
            </a:r>
            <a:r>
              <a:rPr lang="en-US" sz="2400" dirty="0"/>
              <a:t>responsibility </a:t>
            </a:r>
            <a:r>
              <a:rPr lang="en-US" sz="2400" dirty="0" smtClean="0"/>
              <a:t>is </a:t>
            </a:r>
            <a:r>
              <a:rPr lang="en-US" sz="2400" dirty="0"/>
              <a:t>to mentor the student with the goals of having the </a:t>
            </a:r>
            <a:r>
              <a:rPr lang="en-US" sz="2400" dirty="0" smtClean="0"/>
              <a:t>student: </a:t>
            </a:r>
          </a:p>
          <a:p>
            <a:pPr lvl="1"/>
            <a:r>
              <a:rPr lang="en-US" sz="2200" dirty="0" smtClean="0"/>
              <a:t>complete </a:t>
            </a:r>
            <a:r>
              <a:rPr lang="en-US" sz="2200" dirty="0"/>
              <a:t>a worthwhile project that has </a:t>
            </a:r>
            <a:r>
              <a:rPr lang="en-US" sz="2200" dirty="0" smtClean="0"/>
              <a:t>rigor</a:t>
            </a:r>
          </a:p>
          <a:p>
            <a:pPr lvl="1"/>
            <a:r>
              <a:rPr lang="en-US" sz="2200" dirty="0" smtClean="0"/>
              <a:t>is </a:t>
            </a:r>
            <a:r>
              <a:rPr lang="en-US" sz="2200" dirty="0"/>
              <a:t>appropriate for the student to complete within a reasonable amount of time during the academic </a:t>
            </a:r>
            <a:r>
              <a:rPr lang="en-US" sz="2200" dirty="0" smtClean="0"/>
              <a:t>program</a:t>
            </a:r>
          </a:p>
          <a:p>
            <a:pPr lvl="1"/>
            <a:r>
              <a:rPr lang="en-US" sz="2200" dirty="0" smtClean="0"/>
              <a:t>challenges </a:t>
            </a:r>
            <a:r>
              <a:rPr lang="en-US" sz="2200" dirty="0"/>
              <a:t>the student to develop and use the skills of critical inquiry, evidence-based decision making, reflection, presentation, and scholarly </a:t>
            </a:r>
            <a:r>
              <a:rPr lang="en-US" sz="2200" dirty="0" smtClean="0"/>
              <a:t>writing</a:t>
            </a:r>
          </a:p>
          <a:p>
            <a:r>
              <a:rPr lang="en-US" sz="2400" dirty="0" smtClean="0"/>
              <a:t>Required </a:t>
            </a:r>
            <a:r>
              <a:rPr lang="en-US" sz="2400" dirty="0"/>
              <a:t>to hold full graduate faculty status and be capable of, and/or experienced in, mentoring graduate students in scholarly </a:t>
            </a:r>
            <a:r>
              <a:rPr lang="en-US" sz="2400" dirty="0" smtClean="0"/>
              <a:t>activities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91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Workshop overview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the thesis and dissertation</a:t>
            </a:r>
          </a:p>
          <a:p>
            <a:r>
              <a:rPr lang="en-US" dirty="0"/>
              <a:t>Overview of policies and procedures </a:t>
            </a:r>
          </a:p>
          <a:p>
            <a:r>
              <a:rPr lang="en-US" dirty="0"/>
              <a:t>Responsibilities</a:t>
            </a:r>
          </a:p>
          <a:p>
            <a:r>
              <a:rPr lang="en-US" dirty="0"/>
              <a:t>Developing a topic</a:t>
            </a:r>
          </a:p>
          <a:p>
            <a:r>
              <a:rPr lang="en-US" dirty="0"/>
              <a:t>Formatting the document</a:t>
            </a:r>
          </a:p>
          <a:p>
            <a:r>
              <a:rPr lang="en-US" dirty="0"/>
              <a:t>Writing skills for your thesis or dissertation</a:t>
            </a:r>
          </a:p>
          <a:p>
            <a:r>
              <a:rPr lang="en-US" dirty="0"/>
              <a:t>Finalizing the process</a:t>
            </a:r>
          </a:p>
          <a:p>
            <a:r>
              <a:rPr lang="en-US" dirty="0"/>
              <a:t>Student resources for </a:t>
            </a:r>
            <a:r>
              <a:rPr lang="en-US" dirty="0" smtClean="0"/>
              <a:t>success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Responsibilities – committee chair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Responsible </a:t>
            </a:r>
            <a:r>
              <a:rPr lang="en-US" sz="2400" dirty="0"/>
              <a:t>for calling Committee meetings, coordinating the activities of the Committee, and setting the tone for fair, honest, and equitable assessment of the student’s academic </a:t>
            </a:r>
            <a:r>
              <a:rPr lang="en-US" sz="2400" dirty="0" smtClean="0"/>
              <a:t>work</a:t>
            </a:r>
          </a:p>
          <a:p>
            <a:r>
              <a:rPr lang="en-US" sz="2400" dirty="0" smtClean="0"/>
              <a:t>Has the </a:t>
            </a:r>
            <a:r>
              <a:rPr lang="en-US" sz="2400" dirty="0"/>
              <a:t>key responsibility of working to ensure a successful, satisfactory outcome for both the student and the </a:t>
            </a:r>
            <a:r>
              <a:rPr lang="en-US" sz="2400" dirty="0" smtClean="0"/>
              <a:t>Committee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3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Responsibilities </a:t>
            </a:r>
            <a:r>
              <a:rPr lang="en-US" sz="4000" dirty="0" smtClean="0"/>
              <a:t>– committee members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Work </a:t>
            </a:r>
            <a:r>
              <a:rPr lang="en-US" dirty="0"/>
              <a:t>with the student and </a:t>
            </a:r>
            <a:r>
              <a:rPr lang="en-US" dirty="0" smtClean="0"/>
              <a:t>Committee </a:t>
            </a:r>
            <a:r>
              <a:rPr lang="en-US" dirty="0"/>
              <a:t>Chairperson to ensure a successful, satisfactory outcome that is assessed in a fair, honest, and equitable </a:t>
            </a:r>
            <a:r>
              <a:rPr lang="en-US" dirty="0" smtClean="0"/>
              <a:t>manner</a:t>
            </a:r>
          </a:p>
          <a:p>
            <a:r>
              <a:rPr lang="en-US" dirty="0" smtClean="0"/>
              <a:t>Hold </a:t>
            </a:r>
            <a:r>
              <a:rPr lang="en-US" dirty="0"/>
              <a:t>graduate faculty status and make active contributions to improve the project given their expertise and </a:t>
            </a:r>
            <a:r>
              <a:rPr lang="en-US" dirty="0" smtClean="0"/>
              <a:t>knowledge</a:t>
            </a:r>
          </a:p>
          <a:p>
            <a:r>
              <a:rPr lang="en-US" dirty="0" smtClean="0"/>
              <a:t>Critically </a:t>
            </a:r>
            <a:r>
              <a:rPr lang="en-US" dirty="0"/>
              <a:t>read and evaluate both the initial proposal and final documents, providing constructive feedback, editorial comment, and suggestions for improvement to the student and the Committee Chairperson in a collegial and timely </a:t>
            </a:r>
            <a:r>
              <a:rPr lang="en-US" dirty="0" smtClean="0"/>
              <a:t>manner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Committee membership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Theses - at </a:t>
            </a:r>
            <a:r>
              <a:rPr lang="en-US" dirty="0"/>
              <a:t>least </a:t>
            </a:r>
            <a:r>
              <a:rPr lang="en-US" dirty="0" smtClean="0"/>
              <a:t>3 members</a:t>
            </a:r>
            <a:endParaRPr lang="en-US" dirty="0"/>
          </a:p>
          <a:p>
            <a:r>
              <a:rPr lang="en-US" dirty="0" smtClean="0"/>
              <a:t>Dissertations - at </a:t>
            </a:r>
            <a:r>
              <a:rPr lang="en-US" dirty="0"/>
              <a:t>least </a:t>
            </a:r>
            <a:r>
              <a:rPr lang="en-US" dirty="0" smtClean="0"/>
              <a:t>4 </a:t>
            </a:r>
            <a:r>
              <a:rPr lang="en-US" dirty="0"/>
              <a:t>members. </a:t>
            </a:r>
          </a:p>
          <a:p>
            <a:r>
              <a:rPr lang="en-US" dirty="0" smtClean="0"/>
              <a:t>Committee </a:t>
            </a:r>
            <a:r>
              <a:rPr lang="en-US" dirty="0"/>
              <a:t>members must hold graduate faculty status 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hair </a:t>
            </a:r>
            <a:r>
              <a:rPr lang="en-US" dirty="0"/>
              <a:t>of the committee </a:t>
            </a:r>
            <a:r>
              <a:rPr lang="en-US" dirty="0" smtClean="0"/>
              <a:t>- full </a:t>
            </a:r>
            <a:r>
              <a:rPr lang="en-US" dirty="0"/>
              <a:t>graduate faculty </a:t>
            </a:r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least one committee member must be from outside the specific research or disciplinary area of </a:t>
            </a:r>
            <a:r>
              <a:rPr lang="en-US" dirty="0" smtClean="0"/>
              <a:t>study</a:t>
            </a:r>
          </a:p>
          <a:p>
            <a:pPr lvl="1"/>
            <a:r>
              <a:rPr lang="en-US" dirty="0" smtClean="0"/>
              <a:t>Dean of the Graduate </a:t>
            </a:r>
            <a:r>
              <a:rPr lang="en-US" dirty="0"/>
              <a:t>School </a:t>
            </a:r>
            <a:r>
              <a:rPr lang="en-US" dirty="0" smtClean="0"/>
              <a:t>must </a:t>
            </a:r>
            <a:r>
              <a:rPr lang="en-US" dirty="0"/>
              <a:t>approve non-graduate faculty as </a:t>
            </a:r>
            <a:r>
              <a:rPr lang="en-US" dirty="0" smtClean="0"/>
              <a:t>committee members</a:t>
            </a:r>
            <a:endParaRPr lang="en-US" dirty="0"/>
          </a:p>
          <a:p>
            <a:r>
              <a:rPr lang="en-US" dirty="0" smtClean="0"/>
              <a:t>Non-graduate </a:t>
            </a:r>
            <a:r>
              <a:rPr lang="en-US" dirty="0"/>
              <a:t>faculty members may include persons external to the university that are </a:t>
            </a:r>
            <a:r>
              <a:rPr lang="en-US" dirty="0" smtClean="0"/>
              <a:t>approved</a:t>
            </a:r>
          </a:p>
          <a:p>
            <a:r>
              <a:rPr lang="en-US" dirty="0" smtClean="0"/>
              <a:t>The Graduate </a:t>
            </a:r>
            <a:r>
              <a:rPr lang="en-US" dirty="0"/>
              <a:t>School must </a:t>
            </a:r>
            <a:r>
              <a:rPr lang="en-US" dirty="0" smtClean="0"/>
              <a:t>approve the </a:t>
            </a:r>
            <a:r>
              <a:rPr lang="en-US" dirty="0"/>
              <a:t>committee </a:t>
            </a:r>
            <a:r>
              <a:rPr lang="en-US" dirty="0" smtClean="0"/>
              <a:t>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18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Proposal </a:t>
            </a:r>
            <a:r>
              <a:rPr lang="en-US" sz="4000" dirty="0" smtClean="0"/>
              <a:t>development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Thesis </a:t>
            </a:r>
            <a:r>
              <a:rPr lang="en-US" dirty="0"/>
              <a:t>and dissertation proposals must be publicly </a:t>
            </a:r>
            <a:r>
              <a:rPr lang="en-US" dirty="0" smtClean="0"/>
              <a:t>presented</a:t>
            </a:r>
          </a:p>
          <a:p>
            <a:r>
              <a:rPr lang="en-US" dirty="0" smtClean="0"/>
              <a:t>A </a:t>
            </a:r>
            <a:r>
              <a:rPr lang="en-US" dirty="0"/>
              <a:t>thesis or dissertation </a:t>
            </a:r>
            <a:r>
              <a:rPr lang="en-US" dirty="0" smtClean="0"/>
              <a:t>announcement </a:t>
            </a:r>
            <a:r>
              <a:rPr lang="en-US" dirty="0"/>
              <a:t>must be posted electronically on an academic program or departmental </a:t>
            </a:r>
            <a:r>
              <a:rPr lang="en-US" dirty="0" smtClean="0"/>
              <a:t>website </a:t>
            </a:r>
          </a:p>
          <a:p>
            <a:r>
              <a:rPr lang="en-US" dirty="0" smtClean="0"/>
              <a:t>To </a:t>
            </a:r>
            <a:r>
              <a:rPr lang="en-US" dirty="0"/>
              <a:t>have an announcement posted on The Graduate School website, email the announcement to </a:t>
            </a:r>
            <a:r>
              <a:rPr lang="en-US" dirty="0" smtClean="0">
                <a:hlinkClick r:id="rId2"/>
              </a:rPr>
              <a:t>gradschool@gvsu.edu</a:t>
            </a:r>
            <a:endParaRPr lang="en-US" dirty="0" smtClean="0"/>
          </a:p>
          <a:p>
            <a:r>
              <a:rPr lang="en-US" dirty="0"/>
              <a:t>A thesis and dissertation proposal is considered to be complete when all committee members agree that the proposal is of </a:t>
            </a:r>
            <a:r>
              <a:rPr lang="en-US" u="sng" dirty="0"/>
              <a:t>sufficient quality and merit </a:t>
            </a:r>
            <a:r>
              <a:rPr lang="en-US" dirty="0"/>
              <a:t>to warrant conducting the research, scholarship, or creative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General formatting </a:t>
            </a:r>
            <a:r>
              <a:rPr lang="en-US" sz="4000" dirty="0" smtClean="0"/>
              <a:t>guidelines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910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://www.gvsu.edu/cms4/asset/777A03CA-E5D1-90B3-8FF97B7EA6E9ECB3/guidelines_-_</a:t>
            </a:r>
            <a:r>
              <a:rPr lang="en-US" dirty="0" smtClean="0">
                <a:hlinkClick r:id="rId2"/>
              </a:rPr>
              <a:t>preparation_of_theses_and_dissertations_18-19_v9.pdf</a:t>
            </a:r>
            <a:endParaRPr lang="en-US" dirty="0" smtClean="0"/>
          </a:p>
          <a:p>
            <a:r>
              <a:rPr lang="en-US" dirty="0" smtClean="0"/>
              <a:t>Page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4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Manuscript vs. </a:t>
            </a:r>
            <a:r>
              <a:rPr lang="en-US" sz="4000" dirty="0" smtClean="0"/>
              <a:t>Traditional Formats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 smtClean="0"/>
              <a:t>Manuscript</a:t>
            </a:r>
            <a:endParaRPr lang="en-US" dirty="0" smtClean="0"/>
          </a:p>
          <a:p>
            <a:r>
              <a:rPr lang="en-US" dirty="0" smtClean="0"/>
              <a:t>Chapter 1 – Introduction</a:t>
            </a:r>
          </a:p>
          <a:p>
            <a:r>
              <a:rPr lang="en-US" dirty="0" smtClean="0"/>
              <a:t>Chapter 2 – Manuscript</a:t>
            </a:r>
          </a:p>
          <a:p>
            <a:r>
              <a:rPr lang="en-US" dirty="0" smtClean="0"/>
              <a:t>Chapter 3 - </a:t>
            </a:r>
            <a:r>
              <a:rPr lang="en-US" dirty="0"/>
              <a:t>Extended Review of Literature and Extended Methodology </a:t>
            </a:r>
            <a:endParaRPr lang="en-US" dirty="0" smtClean="0"/>
          </a:p>
          <a:p>
            <a:r>
              <a:rPr lang="en-US" dirty="0"/>
              <a:t>Bibliography</a:t>
            </a:r>
          </a:p>
          <a:p>
            <a:r>
              <a:rPr lang="en-US" dirty="0" smtClean="0"/>
              <a:t>Appendix</a:t>
            </a:r>
            <a:r>
              <a:rPr lang="en-US" dirty="0"/>
              <a:t>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920084"/>
            <a:ext cx="4114800" cy="46331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 smtClean="0"/>
              <a:t>Traditional</a:t>
            </a:r>
          </a:p>
          <a:p>
            <a:r>
              <a:rPr lang="en-US" dirty="0" smtClean="0"/>
              <a:t>Chapter 1 – Introduction</a:t>
            </a:r>
          </a:p>
          <a:p>
            <a:r>
              <a:rPr lang="en-US" dirty="0" smtClean="0"/>
              <a:t>Chapter 2 – Review of Literature</a:t>
            </a:r>
          </a:p>
          <a:p>
            <a:r>
              <a:rPr lang="en-US" dirty="0" smtClean="0"/>
              <a:t>Chapter 3 – Methodology</a:t>
            </a:r>
          </a:p>
          <a:p>
            <a:r>
              <a:rPr lang="en-US" dirty="0" smtClean="0"/>
              <a:t>Chapter 4 – Results </a:t>
            </a:r>
          </a:p>
          <a:p>
            <a:r>
              <a:rPr lang="en-US" dirty="0" smtClean="0"/>
              <a:t>Chapter 5 – Discussion</a:t>
            </a:r>
          </a:p>
          <a:p>
            <a:r>
              <a:rPr lang="en-US" dirty="0" smtClean="0"/>
              <a:t>Chapter 6 – Conclusion</a:t>
            </a:r>
          </a:p>
          <a:p>
            <a:r>
              <a:rPr lang="en-US" dirty="0" smtClean="0"/>
              <a:t>Bibliography</a:t>
            </a:r>
          </a:p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Discipline specific </a:t>
            </a:r>
            <a:r>
              <a:rPr lang="en-US" sz="4000" dirty="0" smtClean="0"/>
              <a:t>formatting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www.gvsu.edu/gs/graduate-writing-resources-96.htm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4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46608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Citations – </a:t>
            </a:r>
            <a:r>
              <a:rPr lang="en-US" sz="4000" dirty="0" smtClean="0"/>
              <a:t>choosing </a:t>
            </a:r>
            <a:r>
              <a:rPr lang="en-US" sz="4000" dirty="0"/>
              <a:t>the correct style for your </a:t>
            </a:r>
            <a:r>
              <a:rPr lang="en-US" sz="4000" dirty="0" smtClean="0"/>
              <a:t>field/using </a:t>
            </a:r>
            <a:r>
              <a:rPr lang="en-US" sz="4000" dirty="0"/>
              <a:t>that style </a:t>
            </a:r>
            <a:r>
              <a:rPr lang="en-US" sz="4000" dirty="0" smtClean="0"/>
              <a:t>correctly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1772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www.gvsu.edu/gs/graduate-writing-resources-96.htm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Use a citation management tool</a:t>
            </a:r>
          </a:p>
          <a:p>
            <a:pPr lvl="1"/>
            <a:r>
              <a:rPr lang="en-US" dirty="0" smtClean="0"/>
              <a:t>Bookends</a:t>
            </a:r>
          </a:p>
          <a:p>
            <a:pPr lvl="1"/>
            <a:r>
              <a:rPr lang="en-US" dirty="0" smtClean="0"/>
              <a:t>EndNote</a:t>
            </a:r>
          </a:p>
          <a:p>
            <a:pPr lvl="1"/>
            <a:r>
              <a:rPr lang="en-US" dirty="0" smtClean="0"/>
              <a:t>Mendeley</a:t>
            </a:r>
            <a:endParaRPr lang="en-US" dirty="0"/>
          </a:p>
          <a:p>
            <a:pPr lvl="1"/>
            <a:r>
              <a:rPr lang="en-US" dirty="0" smtClean="0"/>
              <a:t>SciRef</a:t>
            </a:r>
          </a:p>
          <a:p>
            <a:pPr lvl="1"/>
            <a:r>
              <a:rPr lang="en-US" dirty="0" smtClean="0"/>
              <a:t>Zotero</a:t>
            </a:r>
            <a:endParaRPr lang="en-US" dirty="0"/>
          </a:p>
          <a:p>
            <a:pPr marL="484632" indent="-457200" algn="ctr"/>
            <a:r>
              <a:rPr lang="en-US" dirty="0" smtClean="0">
                <a:solidFill>
                  <a:srgbClr val="FF0000"/>
                </a:solidFill>
                <a:hlinkClick r:id="rId3"/>
              </a:rPr>
              <a:t>https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://</a:t>
            </a:r>
            <a:r>
              <a:rPr lang="en-US" dirty="0" smtClean="0">
                <a:solidFill>
                  <a:srgbClr val="FF0000"/>
                </a:solidFill>
                <a:hlinkClick r:id="rId3"/>
              </a:rPr>
              <a:t>en.wikipedia.org/wiki/Comparison_of_reference_management_software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84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Writing skills for your thesis or </a:t>
            </a:r>
            <a:r>
              <a:rPr lang="en-US" sz="4000" dirty="0" smtClean="0"/>
              <a:t>dissertation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0386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www.gvsu.edu/gs/graduate-writing-resources-96.htm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General writing </a:t>
            </a:r>
            <a:r>
              <a:rPr lang="en-US" sz="4000" dirty="0" smtClean="0"/>
              <a:t>skills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www.gvsu.edu/gs/graduate-writing-resources-96.htm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What is the purpose of a thesis or </a:t>
            </a:r>
            <a:r>
              <a:rPr lang="en-US" sz="4000" dirty="0" smtClean="0"/>
              <a:t>dissertation?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omplete a degree requirement</a:t>
            </a:r>
          </a:p>
          <a:p>
            <a:r>
              <a:rPr lang="en-US" dirty="0" smtClean="0"/>
              <a:t>Contribute to the existing body of scholarly knowledge</a:t>
            </a:r>
          </a:p>
          <a:p>
            <a:r>
              <a:rPr lang="en-US" dirty="0" smtClean="0"/>
              <a:t>Prepare for future research and scholarly activity</a:t>
            </a:r>
          </a:p>
          <a:p>
            <a:r>
              <a:rPr lang="en-US" dirty="0" smtClean="0"/>
              <a:t>Fulfill requirements for a future degree</a:t>
            </a:r>
          </a:p>
          <a:p>
            <a:r>
              <a:rPr lang="en-US" dirty="0" smtClean="0"/>
              <a:t>Create intellectual property</a:t>
            </a:r>
          </a:p>
          <a:p>
            <a:r>
              <a:rPr lang="en-US" dirty="0" smtClean="0"/>
              <a:t>Solve a problem or answer a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2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Graduate School writing </a:t>
            </a:r>
            <a:r>
              <a:rPr lang="en-US" sz="4000" dirty="0" smtClean="0"/>
              <a:t>resources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910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www.gvsu.edu/wc/writing-for-grad-school-95.htm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84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534400" cy="12771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Developing a </a:t>
            </a:r>
            <a:r>
              <a:rPr lang="en-US" sz="4000" dirty="0" smtClean="0"/>
              <a:t>topic – how does one get started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www.gvsu.edu/cms4/asset/777A03CA-E5D1-90B3-8FF97B7EA6E9ECB3/tips_for_preparing_for_your_thesis_or_project_18-19.pdf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385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Brainstorming </a:t>
            </a:r>
            <a:r>
              <a:rPr lang="en-US" sz="4000" dirty="0" smtClean="0"/>
              <a:t>ideas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www.gvsu.edu/cms4/asset/CC3BFEEB-C364-E1A1-A5390F221AC0FD2D/brainstorming-with-comic.pdf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Getting Started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5207"/>
            <a:ext cx="3886200" cy="5059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066799"/>
            <a:ext cx="4191000" cy="545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5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Getting Started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52697"/>
            <a:ext cx="4419600" cy="5757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6209"/>
            <a:ext cx="4419600" cy="57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Getting Started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295400"/>
            <a:ext cx="4419600" cy="5753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95400"/>
            <a:ext cx="4361070" cy="56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Getting Started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85" y="1294818"/>
            <a:ext cx="4041985" cy="5258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226391"/>
            <a:ext cx="4114799" cy="53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Getting Started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922" y="1623204"/>
            <a:ext cx="3728278" cy="4853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01607"/>
            <a:ext cx="4194412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Getting Started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302589"/>
            <a:ext cx="4343400" cy="5654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5" y="1524000"/>
            <a:ext cx="4155625" cy="54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Getting Started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180381"/>
            <a:ext cx="4302540" cy="5601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17239"/>
            <a:ext cx="4343401" cy="56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7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4400" dirty="0"/>
              <a:t>Introduction to the thesis and dissertation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9624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www.gvsu.edu/gs/thesis-and-dissertation-information-35.htm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46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Getting Started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234" y="1371600"/>
            <a:ext cx="4529634" cy="5897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923" y="1371600"/>
            <a:ext cx="4612860" cy="60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Getting Started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034" y="1295400"/>
            <a:ext cx="4529634" cy="5897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60" y="1279585"/>
            <a:ext cx="4226340" cy="55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5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Getting Started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912"/>
            <a:ext cx="4402041" cy="5730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36454">
            <a:off x="4210298" y="1107149"/>
            <a:ext cx="4643862" cy="60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0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Getting Started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" y="3581400"/>
            <a:ext cx="2585357" cy="3365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8" y="1988389"/>
            <a:ext cx="2745409" cy="3574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600" y="1200913"/>
            <a:ext cx="3935586" cy="5123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152399"/>
            <a:ext cx="2736503" cy="35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0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Finalizing the </a:t>
            </a:r>
            <a:r>
              <a:rPr lang="en-US" sz="4000" dirty="0" smtClean="0"/>
              <a:t>process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058" y="2286000"/>
            <a:ext cx="6977919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Defending the thesis or </a:t>
            </a:r>
            <a:r>
              <a:rPr lang="en-US" sz="4000" dirty="0" smtClean="0"/>
              <a:t>dissertation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</a:t>
            </a:r>
            <a:r>
              <a:rPr lang="en-US" dirty="0"/>
              <a:t>theses and dissertations must be publicly </a:t>
            </a:r>
            <a:r>
              <a:rPr lang="en-US" dirty="0" smtClean="0"/>
              <a:t>defended</a:t>
            </a:r>
          </a:p>
          <a:p>
            <a:pPr lvl="1"/>
            <a:r>
              <a:rPr lang="en-US" dirty="0" smtClean="0"/>
              <a:t>A defense announcement </a:t>
            </a:r>
            <a:r>
              <a:rPr lang="en-US" dirty="0"/>
              <a:t>must be posted electronically on an academic program or departmental </a:t>
            </a:r>
            <a:r>
              <a:rPr lang="en-US" dirty="0" smtClean="0"/>
              <a:t>website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smtClean="0"/>
              <a:t>defense </a:t>
            </a:r>
            <a:r>
              <a:rPr lang="en-US" dirty="0"/>
              <a:t>should consist of the following components: </a:t>
            </a:r>
            <a:endParaRPr lang="en-US" dirty="0" smtClean="0"/>
          </a:p>
          <a:p>
            <a:pPr lvl="1"/>
            <a:r>
              <a:rPr lang="en-US" dirty="0" smtClean="0"/>
              <a:t>An </a:t>
            </a:r>
            <a:r>
              <a:rPr lang="en-US" dirty="0"/>
              <a:t>oral presentation by the </a:t>
            </a:r>
            <a:r>
              <a:rPr lang="en-US" dirty="0" smtClean="0"/>
              <a:t>student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open question period for members of the audience in </a:t>
            </a:r>
            <a:r>
              <a:rPr lang="en-US" dirty="0" smtClean="0"/>
              <a:t>attendance</a:t>
            </a:r>
          </a:p>
          <a:p>
            <a:pPr lvl="1"/>
            <a:r>
              <a:rPr lang="en-US" dirty="0" smtClean="0"/>
              <a:t>A closed </a:t>
            </a:r>
            <a:r>
              <a:rPr lang="en-US" dirty="0"/>
              <a:t>question period that consists of committee members and the </a:t>
            </a:r>
            <a:r>
              <a:rPr lang="en-US" dirty="0" smtClean="0"/>
              <a:t>student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closed session consisting of only committee members who deliberate on the performance of the </a:t>
            </a:r>
            <a:r>
              <a:rPr lang="en-US" dirty="0" smtClean="0"/>
              <a:t>student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Final submission requirements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/>
              <a:t>Once the </a:t>
            </a:r>
            <a:r>
              <a:rPr lang="en-US" dirty="0" smtClean="0"/>
              <a:t>thesis/dissertation </a:t>
            </a:r>
            <a:r>
              <a:rPr lang="en-US" dirty="0"/>
              <a:t>is approved by </a:t>
            </a:r>
            <a:r>
              <a:rPr lang="en-US" dirty="0" smtClean="0"/>
              <a:t>committee, academic dean, and the </a:t>
            </a:r>
            <a:r>
              <a:rPr lang="en-US" dirty="0"/>
              <a:t>Graduate School, the student must submit </a:t>
            </a:r>
            <a:r>
              <a:rPr lang="en-US" dirty="0" smtClean="0"/>
              <a:t>the work </a:t>
            </a:r>
            <a:r>
              <a:rPr lang="en-US" dirty="0"/>
              <a:t>to the university libraries for inclusion in ScholarWorks@GVSU</a:t>
            </a:r>
          </a:p>
          <a:p>
            <a:pPr lvl="1"/>
            <a:r>
              <a:rPr lang="en-US" dirty="0" smtClean="0"/>
              <a:t>Must </a:t>
            </a:r>
            <a:r>
              <a:rPr lang="en-US" dirty="0"/>
              <a:t>submit a </a:t>
            </a:r>
            <a:r>
              <a:rPr lang="en-US" u="sng" dirty="0"/>
              <a:t>PDF of the entire document </a:t>
            </a:r>
            <a:r>
              <a:rPr lang="en-US" dirty="0"/>
              <a:t>to </a:t>
            </a:r>
            <a:r>
              <a:rPr lang="en-US" dirty="0" smtClean="0"/>
              <a:t>the </a:t>
            </a:r>
            <a:r>
              <a:rPr lang="en-US" dirty="0"/>
              <a:t>Graduate School after the committee has </a:t>
            </a:r>
            <a:r>
              <a:rPr lang="en-US" dirty="0" smtClean="0"/>
              <a:t>signed </a:t>
            </a:r>
            <a:r>
              <a:rPr lang="en-US" dirty="0"/>
              <a:t>the approval </a:t>
            </a:r>
            <a:r>
              <a:rPr lang="en-US" dirty="0" smtClean="0"/>
              <a:t>page</a:t>
            </a:r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submit a </a:t>
            </a:r>
            <a:r>
              <a:rPr lang="en-US" dirty="0" smtClean="0"/>
              <a:t>thesis/dissertation </a:t>
            </a:r>
            <a:r>
              <a:rPr lang="en-US" dirty="0"/>
              <a:t>to ScholarWorks@GVSU, </a:t>
            </a:r>
            <a:r>
              <a:rPr lang="en-US" dirty="0" smtClean="0"/>
              <a:t>send </a:t>
            </a:r>
            <a:r>
              <a:rPr lang="en-US" dirty="0"/>
              <a:t>a completed </a:t>
            </a:r>
            <a:r>
              <a:rPr lang="en-US" dirty="0" smtClean="0"/>
              <a:t>submission </a:t>
            </a:r>
            <a:r>
              <a:rPr lang="en-US" dirty="0"/>
              <a:t>agreement and a PDF of the full, approved </a:t>
            </a:r>
            <a:r>
              <a:rPr lang="en-US" dirty="0" smtClean="0"/>
              <a:t>thesis/dissertation </a:t>
            </a:r>
            <a:r>
              <a:rPr lang="en-US" dirty="0"/>
              <a:t>to </a:t>
            </a:r>
            <a:r>
              <a:rPr lang="en-US" dirty="0" smtClean="0"/>
              <a:t>scholarworks@gvsu.edu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6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Final submission requirements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ScholarWorks@GVSU submission agreement includes an option to </a:t>
            </a:r>
            <a:r>
              <a:rPr lang="en-US" u="sng" dirty="0"/>
              <a:t>embargo a </a:t>
            </a:r>
            <a:r>
              <a:rPr lang="en-US" u="sng" dirty="0" smtClean="0"/>
              <a:t>thesis/dissertation</a:t>
            </a:r>
            <a:r>
              <a:rPr lang="en-US" dirty="0" smtClean="0"/>
              <a:t> </a:t>
            </a:r>
            <a:r>
              <a:rPr lang="en-US" dirty="0"/>
              <a:t>for a specified period of time after it is </a:t>
            </a:r>
            <a:r>
              <a:rPr lang="en-US" dirty="0" smtClean="0"/>
              <a:t>submitted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and title of an embargoed file will be visible online, but the </a:t>
            </a:r>
            <a:r>
              <a:rPr lang="en-US" dirty="0" smtClean="0"/>
              <a:t>thesis/dissertation </a:t>
            </a:r>
            <a:r>
              <a:rPr lang="en-US" dirty="0"/>
              <a:t>itself will not be available to read or download until the embargo period </a:t>
            </a:r>
            <a:r>
              <a:rPr lang="en-US" dirty="0" smtClean="0"/>
              <a:t>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57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Final submission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://www.gvsu.edu/library/sc/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9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437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Dissemination </a:t>
            </a:r>
            <a:r>
              <a:rPr lang="en-US" sz="4000" dirty="0" smtClean="0"/>
              <a:t>guidance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dissemination of the research and scholarship is critical to the thesis/dissertation process</a:t>
            </a:r>
          </a:p>
          <a:p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Presentation</a:t>
            </a:r>
          </a:p>
          <a:p>
            <a:pPr lvl="2"/>
            <a:r>
              <a:rPr lang="en-US" dirty="0" smtClean="0"/>
              <a:t>GVSU events</a:t>
            </a:r>
          </a:p>
          <a:p>
            <a:pPr lvl="2"/>
            <a:r>
              <a:rPr lang="en-US" dirty="0" smtClean="0"/>
              <a:t>State, regional, national, international presentations</a:t>
            </a:r>
          </a:p>
          <a:p>
            <a:pPr lvl="2"/>
            <a:r>
              <a:rPr lang="en-US" dirty="0" smtClean="0"/>
              <a:t>Exhibitions</a:t>
            </a:r>
          </a:p>
          <a:p>
            <a:pPr lvl="2"/>
            <a:r>
              <a:rPr lang="en-US" dirty="0" smtClean="0"/>
              <a:t>Showings</a:t>
            </a:r>
          </a:p>
          <a:p>
            <a:pPr lvl="1"/>
            <a:r>
              <a:rPr lang="en-US" dirty="0"/>
              <a:t>Publication (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www.gvsu.edu/rcr/publication-practices-16.htm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Journals</a:t>
            </a:r>
          </a:p>
          <a:p>
            <a:pPr lvl="2"/>
            <a:r>
              <a:rPr lang="en-US" dirty="0" smtClean="0"/>
              <a:t>Technical reports</a:t>
            </a:r>
          </a:p>
        </p:txBody>
      </p:sp>
    </p:spTree>
    <p:extLst>
      <p:ext uri="{BB962C8B-B14F-4D97-AF65-F5344CB8AC3E}">
        <p14:creationId xmlns:p14="http://schemas.microsoft.com/office/powerpoint/2010/main" val="278572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What are the unique </a:t>
            </a:r>
            <a:r>
              <a:rPr lang="en-US" sz="4000" dirty="0" smtClean="0"/>
              <a:t>challenges and how do you overcome those challenges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time</a:t>
            </a:r>
          </a:p>
          <a:p>
            <a:pPr lvl="1"/>
            <a:r>
              <a:rPr lang="en-US" dirty="0" smtClean="0"/>
              <a:t>Develop good time management skills</a:t>
            </a:r>
          </a:p>
          <a:p>
            <a:pPr lvl="1"/>
            <a:r>
              <a:rPr lang="en-US" dirty="0" smtClean="0"/>
              <a:t>Regular meetings with faculty mentor</a:t>
            </a:r>
          </a:p>
          <a:p>
            <a:r>
              <a:rPr lang="en-US" dirty="0" smtClean="0"/>
              <a:t>Finding resources</a:t>
            </a:r>
          </a:p>
          <a:p>
            <a:pPr lvl="1"/>
            <a:r>
              <a:rPr lang="en-US" dirty="0" smtClean="0"/>
              <a:t>Search early for internal and external support</a:t>
            </a:r>
          </a:p>
          <a:p>
            <a:r>
              <a:rPr lang="en-US" dirty="0" smtClean="0"/>
              <a:t>Identifying the research or scholarly question</a:t>
            </a:r>
          </a:p>
          <a:p>
            <a:pPr lvl="1"/>
            <a:r>
              <a:rPr lang="en-US" dirty="0" smtClean="0"/>
              <a:t>Read the literature</a:t>
            </a:r>
          </a:p>
          <a:p>
            <a:pPr lvl="1"/>
            <a:r>
              <a:rPr lang="en-US" dirty="0" smtClean="0"/>
              <a:t>Communicate with the experts in the area</a:t>
            </a:r>
          </a:p>
          <a:p>
            <a:pPr lvl="1"/>
            <a:r>
              <a:rPr lang="en-US" dirty="0" smtClean="0"/>
              <a:t>Talk with your advisor </a:t>
            </a:r>
            <a:r>
              <a:rPr lang="en-US" dirty="0" smtClean="0"/>
              <a:t>regularly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857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Conference/presentation support for graduate </a:t>
            </a:r>
            <a:r>
              <a:rPr lang="en-US" sz="4000" dirty="0" smtClean="0"/>
              <a:t>students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91000"/>
          </a:xfrm>
        </p:spPr>
        <p:txBody>
          <a:bodyPr/>
          <a:lstStyle/>
          <a:p>
            <a:r>
              <a:rPr lang="en-US" dirty="0"/>
              <a:t>Financial support exists to help with </a:t>
            </a:r>
            <a:r>
              <a:rPr lang="en-US" dirty="0" smtClean="0"/>
              <a:t>the dissemination of research </a:t>
            </a:r>
            <a:r>
              <a:rPr lang="en-US" dirty="0"/>
              <a:t>and </a:t>
            </a:r>
            <a:r>
              <a:rPr lang="en-US" dirty="0" smtClean="0"/>
              <a:t>scholarship</a:t>
            </a:r>
            <a:endParaRPr lang="en-US" dirty="0" smtClean="0">
              <a:hlinkClick r:id="rId2"/>
            </a:endParaRPr>
          </a:p>
          <a:p>
            <a:pPr algn="ctr"/>
            <a:endParaRPr lang="en-US" dirty="0" smtClean="0">
              <a:hlinkClick r:id="rId2"/>
            </a:endParaRPr>
          </a:p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www.gvsu.edu/gs/academic-conference-fund-29.htm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10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Student resources for </a:t>
            </a:r>
            <a:r>
              <a:rPr lang="en-US" sz="4000" dirty="0" smtClean="0"/>
              <a:t>success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www.gvsu.edu/gs/graduate-student-resources-30.htm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7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Fred Meijer Center for Writing and Michigan </a:t>
            </a:r>
            <a:r>
              <a:rPr lang="en-US" sz="4000" dirty="0" smtClean="0"/>
              <a:t>Authors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910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www.gvsu.edu/wc/graduate-student-services-84.htm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Statistical Consulting </a:t>
            </a:r>
            <a:r>
              <a:rPr lang="en-US" sz="4000" dirty="0" smtClean="0"/>
              <a:t>Center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://www.gvsu.edu/scc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2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GVSU Speech </a:t>
            </a:r>
            <a:r>
              <a:rPr lang="en-US" sz="4000" dirty="0" smtClean="0"/>
              <a:t>Lab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://www.gvsu.edu/speechlab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2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7016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Information resources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811752"/>
          </a:xfrm>
        </p:spPr>
        <p:txBody>
          <a:bodyPr/>
          <a:lstStyle/>
          <a:p>
            <a:pPr algn="ctr"/>
            <a:r>
              <a:rPr lang="en-US" sz="2800" b="0" dirty="0"/>
              <a:t>University </a:t>
            </a:r>
            <a:r>
              <a:rPr lang="en-US" sz="2800" b="0" dirty="0" smtClean="0"/>
              <a:t>Libraries &amp; Subject </a:t>
            </a:r>
            <a:r>
              <a:rPr lang="en-US" sz="2800" b="0" dirty="0"/>
              <a:t>Librarians </a:t>
            </a:r>
            <a:endParaRPr lang="en-US" sz="2800" b="0" dirty="0" smtClean="0">
              <a:hlinkClick r:id="rId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0" dirty="0"/>
              <a:t>Knowledge Market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3048000"/>
            <a:ext cx="4040188" cy="331232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https://www.gvsu.edu/library/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3048000"/>
            <a:ext cx="4041775" cy="331232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https://www.gvsu.edu/library/km/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41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Data Inquiry </a:t>
            </a:r>
            <a:r>
              <a:rPr lang="en-US" sz="4000" dirty="0" smtClean="0"/>
              <a:t>Lab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://www.gvsu.edu/datainquirylab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Graduate School </a:t>
            </a:r>
            <a:r>
              <a:rPr lang="en-US" sz="4000" dirty="0" smtClean="0"/>
              <a:t>Thesis </a:t>
            </a:r>
            <a:r>
              <a:rPr lang="en-US" sz="4000" dirty="0"/>
              <a:t>and Dissertation Coordinator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0386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www.gvsu.edu/gs/jennifer-palm-20.htm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4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Overview of policies and procedures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0386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www.gvsu.edu/gs/policies-and-procedures-58.htm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Guidelines for the Preparation of Theses and </a:t>
            </a:r>
            <a:r>
              <a:rPr lang="en-US" sz="4000" dirty="0" smtClean="0"/>
              <a:t>Dissertations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962400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www.gvsu.edu/gs/thesis-and-dissertation-information-35.htm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Policy for Enrollment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464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Project, Thesis, and Dissertation Credits and Workload </a:t>
            </a:r>
            <a:endParaRPr lang="en-US" dirty="0"/>
          </a:p>
          <a:p>
            <a:r>
              <a:rPr lang="en-US" dirty="0" smtClean="0"/>
              <a:t>Programs </a:t>
            </a:r>
            <a:r>
              <a:rPr lang="en-US" dirty="0"/>
              <a:t>must count a minimum of </a:t>
            </a:r>
            <a:r>
              <a:rPr lang="en-US" u="sng" dirty="0" smtClean="0"/>
              <a:t>3 </a:t>
            </a:r>
            <a:r>
              <a:rPr lang="en-US" u="sng" dirty="0" smtClean="0"/>
              <a:t>project </a:t>
            </a:r>
            <a:r>
              <a:rPr lang="en-US" dirty="0"/>
              <a:t>credits, </a:t>
            </a:r>
            <a:r>
              <a:rPr lang="en-US" u="sng" dirty="0" smtClean="0"/>
              <a:t>6 thesis</a:t>
            </a:r>
            <a:r>
              <a:rPr lang="en-US" dirty="0" smtClean="0"/>
              <a:t> </a:t>
            </a:r>
            <a:r>
              <a:rPr lang="en-US" dirty="0"/>
              <a:t>credits, and </a:t>
            </a:r>
            <a:r>
              <a:rPr lang="en-US" u="sng" dirty="0" smtClean="0"/>
              <a:t>9 dissertation </a:t>
            </a:r>
            <a:r>
              <a:rPr lang="en-US" dirty="0"/>
              <a:t>credits for a </a:t>
            </a:r>
            <a:r>
              <a:rPr lang="en-US" dirty="0" smtClean="0"/>
              <a:t>degree</a:t>
            </a:r>
            <a:endParaRPr lang="en-US" dirty="0"/>
          </a:p>
          <a:p>
            <a:r>
              <a:rPr lang="en-US" dirty="0" smtClean="0"/>
              <a:t>Programs </a:t>
            </a:r>
            <a:r>
              <a:rPr lang="en-US" dirty="0"/>
              <a:t>may count a maximum of </a:t>
            </a:r>
            <a:r>
              <a:rPr lang="en-US" u="sng" dirty="0" smtClean="0"/>
              <a:t>6 </a:t>
            </a:r>
            <a:r>
              <a:rPr lang="en-US" u="sng" dirty="0" smtClean="0"/>
              <a:t>project </a:t>
            </a:r>
            <a:r>
              <a:rPr lang="en-US" dirty="0"/>
              <a:t>credits</a:t>
            </a:r>
            <a:r>
              <a:rPr lang="en-US" u="sng" dirty="0"/>
              <a:t>, </a:t>
            </a:r>
            <a:r>
              <a:rPr lang="en-US" u="sng" dirty="0" smtClean="0"/>
              <a:t>9 thesis</a:t>
            </a:r>
            <a:r>
              <a:rPr lang="en-US" dirty="0" smtClean="0"/>
              <a:t> </a:t>
            </a:r>
            <a:r>
              <a:rPr lang="en-US" dirty="0"/>
              <a:t>credits, and </a:t>
            </a:r>
            <a:r>
              <a:rPr lang="en-US" u="sng" dirty="0" smtClean="0"/>
              <a:t>12 dissertation </a:t>
            </a:r>
            <a:r>
              <a:rPr lang="en-US" dirty="0"/>
              <a:t>credits for a </a:t>
            </a:r>
            <a:r>
              <a:rPr lang="en-US" dirty="0" smtClean="0"/>
              <a:t>degree</a:t>
            </a:r>
            <a:endParaRPr lang="en-US" dirty="0"/>
          </a:p>
          <a:p>
            <a:r>
              <a:rPr lang="en-US" dirty="0" smtClean="0"/>
              <a:t>Students </a:t>
            </a:r>
            <a:r>
              <a:rPr lang="en-US" dirty="0"/>
              <a:t>should enroll in the number of </a:t>
            </a:r>
            <a:r>
              <a:rPr lang="en-US" dirty="0" smtClean="0"/>
              <a:t>project</a:t>
            </a:r>
            <a:r>
              <a:rPr lang="en-US" dirty="0"/>
              <a:t>, </a:t>
            </a:r>
            <a:r>
              <a:rPr lang="en-US" dirty="0" smtClean="0"/>
              <a:t>thesis</a:t>
            </a:r>
            <a:r>
              <a:rPr lang="en-US" dirty="0"/>
              <a:t>, or </a:t>
            </a:r>
            <a:r>
              <a:rPr lang="en-US" dirty="0" smtClean="0"/>
              <a:t>dissertation </a:t>
            </a:r>
            <a:r>
              <a:rPr lang="en-US" dirty="0"/>
              <a:t>credit hours per semester that is consistent with the following workload guideline: </a:t>
            </a:r>
            <a:r>
              <a:rPr lang="en-US" u="sng" dirty="0" smtClean="0"/>
              <a:t>1 credit </a:t>
            </a:r>
            <a:r>
              <a:rPr lang="en-US" u="sng" dirty="0"/>
              <a:t>hour </a:t>
            </a:r>
            <a:r>
              <a:rPr lang="en-US" dirty="0"/>
              <a:t>is expected to average between </a:t>
            </a:r>
            <a:r>
              <a:rPr lang="en-US" u="sng" dirty="0" smtClean="0"/>
              <a:t>3-6 </a:t>
            </a:r>
            <a:r>
              <a:rPr lang="en-US" u="sng" dirty="0"/>
              <a:t>clock hours</a:t>
            </a:r>
            <a:r>
              <a:rPr lang="en-US" dirty="0"/>
              <a:t> per week of work, or </a:t>
            </a:r>
            <a:r>
              <a:rPr lang="en-US" u="sng" dirty="0" smtClean="0"/>
              <a:t>45 </a:t>
            </a:r>
            <a:r>
              <a:rPr lang="en-US" u="sng" dirty="0"/>
              <a:t>– </a:t>
            </a:r>
            <a:r>
              <a:rPr lang="en-US" u="sng" dirty="0" smtClean="0"/>
              <a:t>90 </a:t>
            </a:r>
            <a:r>
              <a:rPr lang="en-US" u="sng" dirty="0" smtClean="0"/>
              <a:t>clock hours </a:t>
            </a:r>
            <a:r>
              <a:rPr lang="en-US" dirty="0" smtClean="0"/>
              <a:t>per </a:t>
            </a:r>
            <a:r>
              <a:rPr lang="en-US" dirty="0"/>
              <a:t>semester </a:t>
            </a:r>
          </a:p>
        </p:txBody>
      </p:sp>
    </p:spTree>
    <p:extLst>
      <p:ext uri="{BB962C8B-B14F-4D97-AF65-F5344CB8AC3E}">
        <p14:creationId xmlns:p14="http://schemas.microsoft.com/office/powerpoint/2010/main" val="34803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Policy for Continuous Enrollment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24400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Masters Thesis.</a:t>
            </a:r>
            <a:r>
              <a:rPr lang="en-US" sz="2000" dirty="0" smtClean="0"/>
              <a:t> Students begin the </a:t>
            </a:r>
            <a:r>
              <a:rPr lang="en-US" sz="2000" b="1" dirty="0" smtClean="0"/>
              <a:t>thesis </a:t>
            </a:r>
            <a:r>
              <a:rPr lang="en-US" sz="2000" dirty="0" smtClean="0"/>
              <a:t>phase of their program by enrolling in xxx-695.  Thereafter, you must enroll in either xxx-695 or xxx-696 (Continuous Enrollment) for </a:t>
            </a:r>
            <a:r>
              <a:rPr lang="en-US" sz="2000" u="sng" dirty="0" smtClean="0"/>
              <a:t>at least 1 credit every semester </a:t>
            </a:r>
            <a:r>
              <a:rPr lang="en-US" sz="2000" dirty="0" smtClean="0"/>
              <a:t>until you have completed all requirements for the thesis.</a:t>
            </a:r>
          </a:p>
          <a:p>
            <a:r>
              <a:rPr lang="en-US" sz="2000" b="1" dirty="0" smtClean="0"/>
              <a:t>Doctoral project. </a:t>
            </a:r>
            <a:r>
              <a:rPr lang="en-US" sz="2000" dirty="0" smtClean="0"/>
              <a:t>Students begin the </a:t>
            </a:r>
            <a:r>
              <a:rPr lang="en-US" sz="2000" b="1" dirty="0" smtClean="0"/>
              <a:t>project</a:t>
            </a:r>
            <a:r>
              <a:rPr lang="en-US" sz="2000" dirty="0" smtClean="0"/>
              <a:t> </a:t>
            </a:r>
            <a:r>
              <a:rPr lang="en-US" sz="2000" dirty="0" smtClean="0"/>
              <a:t>phase of their program by enrolling in xxx-793 (Project).  Thereafter, you must enroll in either xxx-793 or xxx-796 (Continuous Enrollment) for </a:t>
            </a:r>
            <a:r>
              <a:rPr lang="en-US" sz="2000" u="sng" dirty="0" smtClean="0"/>
              <a:t>at least 1 credit hour every semester </a:t>
            </a:r>
            <a:r>
              <a:rPr lang="en-US" sz="2000" dirty="0" smtClean="0"/>
              <a:t>until you have completed all requirements for the project. </a:t>
            </a:r>
          </a:p>
          <a:p>
            <a:r>
              <a:rPr lang="en-US" sz="2000" b="1" dirty="0" smtClean="0"/>
              <a:t>Doctoral dissertation. </a:t>
            </a:r>
            <a:r>
              <a:rPr lang="en-US" sz="2000" dirty="0" smtClean="0"/>
              <a:t>Students begin the </a:t>
            </a:r>
            <a:r>
              <a:rPr lang="en-US" sz="2000" b="1" dirty="0" smtClean="0"/>
              <a:t>dissertation</a:t>
            </a:r>
            <a:r>
              <a:rPr lang="en-US" sz="2000" dirty="0" smtClean="0"/>
              <a:t> </a:t>
            </a:r>
            <a:r>
              <a:rPr lang="en-US" sz="2000" dirty="0" smtClean="0"/>
              <a:t>phase of their program by enrolling in xxx-795 (Dissertation).  Thereafter, you must enroll in either xxx-795 or xxx-796 (Continuous Enrollment) for </a:t>
            </a:r>
            <a:r>
              <a:rPr lang="en-US" sz="2000" u="sng" dirty="0" smtClean="0"/>
              <a:t>at least 1 credit hour every semester</a:t>
            </a:r>
            <a:r>
              <a:rPr lang="en-US" sz="2000" dirty="0" smtClean="0"/>
              <a:t> until </a:t>
            </a:r>
            <a:r>
              <a:rPr lang="en-US" sz="2000" dirty="0" smtClean="0"/>
              <a:t>you have </a:t>
            </a:r>
            <a:r>
              <a:rPr lang="en-US" sz="2000" dirty="0" smtClean="0"/>
              <a:t>completed all requirements for the dissertation.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20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3031</TotalTime>
  <Words>1607</Words>
  <Application>Microsoft Office PowerPoint</Application>
  <PresentationFormat>On-screen Show (4:3)</PresentationFormat>
  <Paragraphs>226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Calibri</vt:lpstr>
      <vt:lpstr>Constantia</vt:lpstr>
      <vt:lpstr>Wingdings 2</vt:lpstr>
      <vt:lpstr>Flow</vt:lpstr>
      <vt:lpstr>Thesis and Dissertation Workshop</vt:lpstr>
      <vt:lpstr>Workshop overview</vt:lpstr>
      <vt:lpstr>What is the purpose of a thesis or dissertation?</vt:lpstr>
      <vt:lpstr> Introduction to the thesis and dissertation</vt:lpstr>
      <vt:lpstr>What are the unique challenges and how do you overcome those challenges</vt:lpstr>
      <vt:lpstr>Overview of policies and procedures </vt:lpstr>
      <vt:lpstr>Guidelines for the Preparation of Theses and Dissertations</vt:lpstr>
      <vt:lpstr>Policy for Enrollment</vt:lpstr>
      <vt:lpstr>Policy for Continuous Enrollment</vt:lpstr>
      <vt:lpstr>Credit hour fees</vt:lpstr>
      <vt:lpstr>RCR Training requirement</vt:lpstr>
      <vt:lpstr>Human, animal, biosafety, laser, and radiation safety committee review</vt:lpstr>
      <vt:lpstr>Research misconduct</vt:lpstr>
      <vt:lpstr>Research and publication policies</vt:lpstr>
      <vt:lpstr>University Policy 4.1.10.2 Rights in published material, inventions, and secret processes</vt:lpstr>
      <vt:lpstr>Time frame and deadlines</vt:lpstr>
      <vt:lpstr>Funding support for graduate students</vt:lpstr>
      <vt:lpstr>Responsibilities – student</vt:lpstr>
      <vt:lpstr>Responsibilities – committee chair</vt:lpstr>
      <vt:lpstr>Responsibilities – committee chair</vt:lpstr>
      <vt:lpstr>Responsibilities – committee members</vt:lpstr>
      <vt:lpstr>Committee membership</vt:lpstr>
      <vt:lpstr>Proposal development</vt:lpstr>
      <vt:lpstr>General formatting guidelines</vt:lpstr>
      <vt:lpstr>Manuscript vs. Traditional Formats</vt:lpstr>
      <vt:lpstr>Discipline specific formatting</vt:lpstr>
      <vt:lpstr>Citations – choosing the correct style for your field/using that style correctly</vt:lpstr>
      <vt:lpstr>Writing skills for your thesis or dissertation</vt:lpstr>
      <vt:lpstr>General writing skills</vt:lpstr>
      <vt:lpstr>Graduate School writing resources</vt:lpstr>
      <vt:lpstr>Developing a topic – how does one get started</vt:lpstr>
      <vt:lpstr>Brainstorming ideas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Finalizing the process</vt:lpstr>
      <vt:lpstr>Defending the thesis or dissertation</vt:lpstr>
      <vt:lpstr>Final submission requirements </vt:lpstr>
      <vt:lpstr>Final submission requirements </vt:lpstr>
      <vt:lpstr>Final submission requirements </vt:lpstr>
      <vt:lpstr>Dissemination guidance</vt:lpstr>
      <vt:lpstr>Conference/presentation support for graduate students</vt:lpstr>
      <vt:lpstr>Student resources for success</vt:lpstr>
      <vt:lpstr>Fred Meijer Center for Writing and Michigan Authors</vt:lpstr>
      <vt:lpstr>Statistical Consulting Center</vt:lpstr>
      <vt:lpstr>GVSU Speech Lab</vt:lpstr>
      <vt:lpstr>Information resources</vt:lpstr>
      <vt:lpstr>Data Inquiry Lab</vt:lpstr>
      <vt:lpstr>Graduate School Thesis and Dissertation Coordinator </vt:lpstr>
    </vt:vector>
  </TitlesOfParts>
  <Company>GVSU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Writing Workshop: Selecting a Thesis Topic and Getting Started</dc:title>
  <dc:creator>potteigj</dc:creator>
  <cp:lastModifiedBy>Jeffrey Potteiger</cp:lastModifiedBy>
  <cp:revision>135</cp:revision>
  <cp:lastPrinted>2018-09-17T14:56:10Z</cp:lastPrinted>
  <dcterms:created xsi:type="dcterms:W3CDTF">2011-01-26T18:52:28Z</dcterms:created>
  <dcterms:modified xsi:type="dcterms:W3CDTF">2018-09-17T15:33:27Z</dcterms:modified>
</cp:coreProperties>
</file>